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72" r:id="rId5"/>
    <p:sldId id="259" r:id="rId6"/>
    <p:sldId id="260" r:id="rId7"/>
    <p:sldId id="273" r:id="rId8"/>
    <p:sldId id="278" r:id="rId9"/>
    <p:sldId id="261" r:id="rId10"/>
    <p:sldId id="270" r:id="rId11"/>
    <p:sldId id="264" r:id="rId12"/>
    <p:sldId id="265" r:id="rId13"/>
    <p:sldId id="274" r:id="rId14"/>
    <p:sldId id="271" r:id="rId15"/>
    <p:sldId id="275" r:id="rId16"/>
    <p:sldId id="269" r:id="rId17"/>
    <p:sldId id="279" r:id="rId18"/>
    <p:sldId id="266" r:id="rId19"/>
    <p:sldId id="267" r:id="rId20"/>
    <p:sldId id="281" r:id="rId21"/>
    <p:sldId id="26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23"/>
    <p:restoredTop sz="94643"/>
  </p:normalViewPr>
  <p:slideViewPr>
    <p:cSldViewPr snapToGrid="0" snapToObjects="1">
      <p:cViewPr>
        <p:scale>
          <a:sx n="110" d="100"/>
          <a:sy n="110" d="100"/>
        </p:scale>
        <p:origin x="2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01CB89-F432-234E-A2E5-9E64FF570568}" type="datetimeFigureOut">
              <a:rPr lang="en-US" smtClean="0"/>
              <a:t>9/4/18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FA8CC3-BF52-294A-BE06-C4729F76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855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FA8CC3-BF52-294A-BE06-C4729F76CF5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6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769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151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16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09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06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05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94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20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70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29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65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FA779-DDA6-C147-B27D-6FA7DD92BE6F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28CCE-19CC-8943-9350-A62CEE29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4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uides.github.co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uides.github.com/features/issues/" TargetMode="External"/><Relationship Id="rId3" Type="http://schemas.openxmlformats.org/officeDocument/2006/relationships/hyperlink" Target="https://help.github.com/articles/closing-issues-via-commit-messages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uides.github.com/features/wikis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uides.github.com/activities/citable-cod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dirty="0" smtClean="0"/>
              <a:t>Using </a:t>
            </a:r>
            <a:r>
              <a:rPr lang="en-US" dirty="0" err="1" smtClean="0"/>
              <a:t>Git</a:t>
            </a:r>
            <a:r>
              <a:rPr lang="en-US" dirty="0" smtClean="0"/>
              <a:t> and GitHub for Your Project Assignments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14950"/>
            <a:ext cx="9144000" cy="1655762"/>
          </a:xfr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r>
              <a:rPr lang="en-US" sz="3600" dirty="0" smtClean="0"/>
              <a:t>Tools for collaborative team coding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07142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76400" y="4582885"/>
            <a:ext cx="9144000" cy="1060677"/>
          </a:xfrm>
        </p:spPr>
        <p:txBody>
          <a:bodyPr/>
          <a:lstStyle/>
          <a:p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2730" y="1040062"/>
            <a:ext cx="4071340" cy="338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287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GitHub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3200" dirty="0" smtClean="0"/>
              <a:t>A public repository for open source code that is managed with </a:t>
            </a:r>
            <a:r>
              <a:rPr lang="en-US" sz="3200" dirty="0" err="1" smtClean="0"/>
              <a:t>Git</a:t>
            </a:r>
            <a:r>
              <a:rPr lang="en-US" sz="3200" dirty="0" smtClean="0"/>
              <a:t>.</a:t>
            </a:r>
          </a:p>
          <a:p>
            <a:r>
              <a:rPr lang="en-US" sz="3200" dirty="0" smtClean="0"/>
              <a:t>Tools for helping you manage your code and your community.</a:t>
            </a:r>
          </a:p>
          <a:p>
            <a:r>
              <a:rPr lang="en-US" sz="3200" dirty="0" smtClean="0"/>
              <a:t>And more</a:t>
            </a:r>
          </a:p>
          <a:p>
            <a:pPr lvl="1"/>
            <a:r>
              <a:rPr lang="en-US" sz="2800" dirty="0">
                <a:hlinkClick r:id="rId3"/>
              </a:rPr>
              <a:t>https://guides.github.com</a:t>
            </a:r>
            <a:r>
              <a:rPr lang="en-US" sz="2800" dirty="0" smtClean="0">
                <a:hlinkClick r:id="rId3"/>
              </a:rPr>
              <a:t>/</a:t>
            </a:r>
            <a:r>
              <a:rPr lang="en-US" sz="2800" dirty="0" smtClean="0"/>
              <a:t> </a:t>
            </a:r>
          </a:p>
          <a:p>
            <a:r>
              <a:rPr lang="en-US" sz="3200" dirty="0" err="1" smtClean="0"/>
              <a:t>GitHub</a:t>
            </a:r>
            <a:r>
              <a:rPr lang="en-US" sz="3200" dirty="0" smtClean="0"/>
              <a:t> also integrates with JIRA and other online tools</a:t>
            </a:r>
          </a:p>
          <a:p>
            <a:pPr lvl="1"/>
            <a:r>
              <a:rPr lang="en-US" sz="2800" dirty="0" smtClean="0"/>
              <a:t>Connect a </a:t>
            </a:r>
            <a:r>
              <a:rPr lang="en-US" sz="2800" dirty="0" err="1" smtClean="0"/>
              <a:t>git</a:t>
            </a:r>
            <a:r>
              <a:rPr lang="en-US" sz="2800" dirty="0" smtClean="0"/>
              <a:t> commit to a JIRA issue.</a:t>
            </a:r>
          </a:p>
        </p:txBody>
      </p:sp>
    </p:spTree>
    <p:extLst>
      <p:ext uri="{BB962C8B-B14F-4D97-AF65-F5344CB8AC3E}">
        <p14:creationId xmlns:p14="http://schemas.microsoft.com/office/powerpoint/2010/main" val="959241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Using GitHub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3200" dirty="0"/>
              <a:t>See </a:t>
            </a:r>
            <a:r>
              <a:rPr lang="en-US" sz="3200" dirty="0">
                <a:hlinkClick r:id="rId2"/>
              </a:rPr>
              <a:t>https://guides.github.com/features/issues</a:t>
            </a:r>
            <a:r>
              <a:rPr lang="en-US" sz="3200" dirty="0" smtClean="0">
                <a:hlinkClick r:id="rId2"/>
              </a:rPr>
              <a:t>/</a:t>
            </a:r>
            <a:r>
              <a:rPr lang="en-US" sz="3200" dirty="0" smtClean="0"/>
              <a:t> for a full guide.</a:t>
            </a:r>
          </a:p>
          <a:p>
            <a:pPr lvl="1"/>
            <a:r>
              <a:rPr lang="en-US" dirty="0" smtClean="0"/>
              <a:t>See ”Milestones, Labels, and Assignees”</a:t>
            </a:r>
          </a:p>
          <a:p>
            <a:r>
              <a:rPr lang="en-US" sz="3200" dirty="0" smtClean="0"/>
              <a:t>Use this feature to discuss your project.</a:t>
            </a:r>
          </a:p>
          <a:p>
            <a:r>
              <a:rPr lang="en-US" sz="3200" dirty="0" smtClean="0"/>
              <a:t>Code commit comments tie commits to issues.</a:t>
            </a:r>
          </a:p>
          <a:p>
            <a:pPr lvl="1"/>
            <a:r>
              <a:rPr lang="en-US" sz="2800" dirty="0" smtClean="0"/>
              <a:t>Include the issue number (#xxx) in your commit message.</a:t>
            </a:r>
          </a:p>
          <a:p>
            <a:pPr lvl="1"/>
            <a:r>
              <a:rPr lang="en-US" sz="2800" dirty="0" smtClean="0"/>
              <a:t>See also </a:t>
            </a:r>
            <a:r>
              <a:rPr lang="en-US" sz="2800" dirty="0" smtClean="0">
                <a:hlinkClick r:id="rId3"/>
              </a:rPr>
              <a:t>https</a:t>
            </a:r>
            <a:r>
              <a:rPr lang="en-US" sz="2800" dirty="0">
                <a:hlinkClick r:id="rId3"/>
              </a:rPr>
              <a:t>://help.github.com/articles/closing-issues-via-commit-messages</a:t>
            </a:r>
            <a:r>
              <a:rPr lang="en-US" sz="2800" dirty="0" smtClean="0">
                <a:hlinkClick r:id="rId3"/>
              </a:rPr>
              <a:t>/</a:t>
            </a:r>
            <a:endParaRPr lang="en-US" sz="2800" dirty="0" smtClean="0"/>
          </a:p>
          <a:p>
            <a:r>
              <a:rPr lang="en-US" sz="3200" dirty="0"/>
              <a:t>GitHub issues provide an audit trail for your work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12909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Using </a:t>
            </a:r>
            <a:r>
              <a:rPr lang="en-US" dirty="0" smtClean="0"/>
              <a:t>GitHub Issues for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3600" dirty="0" smtClean="0"/>
              <a:t>All work must be described using issues.</a:t>
            </a:r>
          </a:p>
          <a:p>
            <a:r>
              <a:rPr lang="en-US" sz="3600" dirty="0" smtClean="0"/>
              <a:t>Each commit is associated with one issue.</a:t>
            </a:r>
          </a:p>
          <a:p>
            <a:r>
              <a:rPr lang="en-US" sz="3600" dirty="0" smtClean="0"/>
              <a:t>Use Issues to make pull requests to merge your branch with Develop.</a:t>
            </a:r>
          </a:p>
          <a:p>
            <a:pPr lvl="1"/>
            <a:r>
              <a:rPr lang="en-US" sz="3200" dirty="0" smtClean="0"/>
              <a:t>Identify team members using @mentions if you need help.</a:t>
            </a:r>
          </a:p>
          <a:p>
            <a:pPr lvl="1"/>
            <a:r>
              <a:rPr lang="en-US" sz="3200" dirty="0" smtClean="0"/>
              <a:t>More on this below</a:t>
            </a:r>
          </a:p>
        </p:txBody>
      </p:sp>
    </p:spTree>
    <p:extLst>
      <p:ext uri="{BB962C8B-B14F-4D97-AF65-F5344CB8AC3E}">
        <p14:creationId xmlns:p14="http://schemas.microsoft.com/office/powerpoint/2010/main" val="798240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Pull Requests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 smtClean="0"/>
              <a:t>Notifies others of changes to a common branch.</a:t>
            </a:r>
          </a:p>
          <a:p>
            <a:pPr lvl="1"/>
            <a:r>
              <a:rPr lang="en-US" dirty="0" smtClean="0"/>
              <a:t>Initiate reviews</a:t>
            </a:r>
          </a:p>
          <a:p>
            <a:r>
              <a:rPr lang="en-US" dirty="0" smtClean="0"/>
              <a:t>If you want to contribute a patch to a code branch that you don’t have write access to, use a </a:t>
            </a:r>
            <a:r>
              <a:rPr lang="en-US" b="1" dirty="0" smtClean="0"/>
              <a:t>pull request</a:t>
            </a:r>
            <a:r>
              <a:rPr lang="en-US" dirty="0" smtClean="0"/>
              <a:t>.</a:t>
            </a:r>
          </a:p>
          <a:p>
            <a:r>
              <a:rPr lang="en-US" dirty="0" smtClean="0"/>
              <a:t>In Apache projects, submitting pull requests (or patches) is the way to establish yourself with the project community.</a:t>
            </a:r>
          </a:p>
          <a:p>
            <a:r>
              <a:rPr lang="en-US" dirty="0" smtClean="0"/>
              <a:t>Submit enough accepted patches or pull requests and you will be voted into the project.</a:t>
            </a:r>
          </a:p>
          <a:p>
            <a:pPr lvl="1"/>
            <a:r>
              <a:rPr lang="en-US" dirty="0" smtClean="0"/>
              <a:t>Given write access to the </a:t>
            </a:r>
            <a:r>
              <a:rPr lang="en-US" dirty="0" smtClean="0"/>
              <a:t>main code repository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34668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Using Pull Requests for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3200" dirty="0" smtClean="0"/>
              <a:t>Each team member has her/his own “feature” branch</a:t>
            </a:r>
          </a:p>
          <a:p>
            <a:r>
              <a:rPr lang="en-US" sz="3200" dirty="0" smtClean="0"/>
              <a:t>Use Pull Requests to merge with Develop</a:t>
            </a:r>
          </a:p>
          <a:p>
            <a:r>
              <a:rPr lang="en-US" sz="3200" dirty="0" smtClean="0"/>
              <a:t>Feature branches must be merged back to the Develop branch by another team member.</a:t>
            </a:r>
          </a:p>
          <a:p>
            <a:pPr lvl="1"/>
            <a:r>
              <a:rPr lang="en-US" dirty="0" smtClean="0"/>
              <a:t>Use GitHub’s Code Review tool to review</a:t>
            </a:r>
          </a:p>
          <a:p>
            <a:r>
              <a:rPr lang="en-US" sz="3200" dirty="0" smtClean="0"/>
              <a:t>All communications about merging take place using GitHub Issues</a:t>
            </a:r>
          </a:p>
        </p:txBody>
      </p:sp>
    </p:spTree>
    <p:extLst>
      <p:ext uri="{BB962C8B-B14F-4D97-AF65-F5344CB8AC3E}">
        <p14:creationId xmlns:p14="http://schemas.microsoft.com/office/powerpoint/2010/main" val="893565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" y="287066"/>
            <a:ext cx="10515600" cy="1325563"/>
          </a:xfrm>
        </p:spPr>
        <p:txBody>
          <a:bodyPr/>
          <a:lstStyle/>
          <a:p>
            <a:r>
              <a:rPr lang="en-US" dirty="0" smtClean="0"/>
              <a:t>Code </a:t>
            </a:r>
            <a:br>
              <a:rPr lang="en-US" dirty="0" smtClean="0"/>
            </a:br>
            <a:r>
              <a:rPr lang="en-US" dirty="0" smtClean="0"/>
              <a:t>Review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t="6992" r="4117" b="7642"/>
          <a:stretch/>
        </p:blipFill>
        <p:spPr>
          <a:xfrm>
            <a:off x="1917756" y="365125"/>
            <a:ext cx="10047452" cy="616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93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Code </a:t>
            </a:r>
            <a:r>
              <a:rPr lang="en-US" dirty="0" smtClean="0"/>
              <a:t>Release Process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Choose a Release Manager.</a:t>
            </a:r>
          </a:p>
          <a:p>
            <a:pPr lvl="1"/>
            <a:r>
              <a:rPr lang="en-US" dirty="0" smtClean="0"/>
              <a:t>Discuss using Issues</a:t>
            </a:r>
          </a:p>
          <a:p>
            <a:r>
              <a:rPr lang="en-US" dirty="0" smtClean="0"/>
              <a:t>The Release Manager creates the Project Milestone N branch from Develop branch.</a:t>
            </a:r>
          </a:p>
          <a:p>
            <a:r>
              <a:rPr lang="en-US" dirty="0" smtClean="0"/>
              <a:t>Everyone votes on the release.</a:t>
            </a:r>
          </a:p>
          <a:p>
            <a:pPr lvl="1"/>
            <a:r>
              <a:rPr lang="en-US" dirty="0" smtClean="0"/>
              <a:t>+1 for working, -1 for not working</a:t>
            </a:r>
          </a:p>
          <a:p>
            <a:r>
              <a:rPr lang="en-US" dirty="0" smtClean="0"/>
              <a:t>Fix bugs directly in the release branch</a:t>
            </a:r>
          </a:p>
          <a:p>
            <a:pPr lvl="1"/>
            <a:r>
              <a:rPr lang="en-US" dirty="0" smtClean="0"/>
              <a:t>Release Manager manages these pull requests </a:t>
            </a:r>
          </a:p>
          <a:p>
            <a:r>
              <a:rPr lang="en-US" dirty="0" smtClean="0"/>
              <a:t>Release Manager also merges the Release branch with Develop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719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Using GitHub </a:t>
            </a:r>
            <a:r>
              <a:rPr lang="en-US" dirty="0" smtClean="0"/>
              <a:t>Wikis for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Good code documents itself, but</a:t>
            </a:r>
            <a:r>
              <a:rPr lang="is-IS" dirty="0" smtClean="0"/>
              <a:t>…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://guides.github.com/features/wikis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Use these to describe your project.</a:t>
            </a:r>
          </a:p>
          <a:p>
            <a:pPr lvl="1"/>
            <a:r>
              <a:rPr lang="en-US" dirty="0" smtClean="0"/>
              <a:t>Minimally, anything the instructors need to know to check your milestones.</a:t>
            </a:r>
          </a:p>
          <a:p>
            <a:r>
              <a:rPr lang="en-US" dirty="0" smtClean="0"/>
              <a:t>Each project milestone has a Wiki entry that includes all instructions on how to build and test the assignment.</a:t>
            </a:r>
          </a:p>
          <a:p>
            <a:r>
              <a:rPr lang="en-US" dirty="0" smtClean="0"/>
              <a:t>Your grader will only look at the wiki. </a:t>
            </a:r>
          </a:p>
          <a:p>
            <a:pPr lvl="1"/>
            <a:r>
              <a:rPr lang="en-US" dirty="0" smtClean="0"/>
              <a:t>Graders will not spend time trying to understand your setup.</a:t>
            </a:r>
          </a:p>
          <a:p>
            <a:pPr lvl="1"/>
            <a:r>
              <a:rPr lang="en-US" dirty="0" smtClean="0"/>
              <a:t>Make your grader’s life easy. Happy graders are your friends.</a:t>
            </a:r>
          </a:p>
        </p:txBody>
      </p:sp>
    </p:spTree>
    <p:extLst>
      <p:ext uri="{BB962C8B-B14F-4D97-AF65-F5344CB8AC3E}">
        <p14:creationId xmlns:p14="http://schemas.microsoft.com/office/powerpoint/2010/main" val="1331271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Make GitHub Announcement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Announce your project milestones after they are approved by the grader.</a:t>
            </a: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://guides.github.com/activities/citable-code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This gives you a Document Object Identifier (DOI)</a:t>
            </a:r>
          </a:p>
          <a:p>
            <a:r>
              <a:rPr lang="en-US" dirty="0" smtClean="0"/>
              <a:t>Useful for citing code</a:t>
            </a:r>
          </a:p>
          <a:p>
            <a:pPr lvl="1"/>
            <a:r>
              <a:rPr lang="en-US" dirty="0" smtClean="0"/>
              <a:t>“This result was produced by this specific version of our code”</a:t>
            </a:r>
          </a:p>
        </p:txBody>
      </p:sp>
    </p:spTree>
    <p:extLst>
      <p:ext uri="{BB962C8B-B14F-4D97-AF65-F5344CB8AC3E}">
        <p14:creationId xmlns:p14="http://schemas.microsoft.com/office/powerpoint/2010/main" val="396794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40" y="103187"/>
            <a:ext cx="10515600" cy="1325563"/>
          </a:xfr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/>
              <a:t>Tie Your Shoes Properly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75209" y="5674643"/>
            <a:ext cx="7437863" cy="95410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There are many </a:t>
            </a:r>
            <a:r>
              <a:rPr lang="en-US" sz="2800" dirty="0" err="1" smtClean="0"/>
              <a:t>Git</a:t>
            </a:r>
            <a:r>
              <a:rPr lang="en-US" sz="2800" dirty="0" smtClean="0"/>
              <a:t> tutorials online.  I’ll cover how to do things for the project assignments.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504952"/>
            <a:ext cx="7620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882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76700"/>
            <a:ext cx="10515600" cy="1325563"/>
          </a:xfr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Divide up the work on your team, discuss and record using Issues.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Choose a Release Manager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Develop, Project Milestone 1 branches; Master already exists.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Work on </a:t>
            </a:r>
            <a:r>
              <a:rPr lang="en-US" smtClean="0"/>
              <a:t>your issues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Make pull request; Associate these with Issues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Another team member merges the request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When ready to release, Release Manager creates the Release Branch from Develop.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Document the release using GitHub’s Wiki for the grader.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Everyone reviews the release, votes using Issue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Everyone submits the assignment using Canvas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After grading completed, use GitHub Announce and then merge the Release branch to Master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5213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Some “Apache Way” Lessons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Community over code.</a:t>
            </a:r>
          </a:p>
          <a:p>
            <a:r>
              <a:rPr lang="en-US" dirty="0" smtClean="0"/>
              <a:t>Discuss issues publically in an archived, citable manner.</a:t>
            </a:r>
          </a:p>
          <a:p>
            <a:r>
              <a:rPr lang="en-US" dirty="0" smtClean="0"/>
              <a:t>Assign yourself to issues.</a:t>
            </a:r>
          </a:p>
          <a:p>
            <a:pPr lvl="1"/>
            <a:r>
              <a:rPr lang="en-US" dirty="0" smtClean="0"/>
              <a:t>Volunteer</a:t>
            </a:r>
          </a:p>
          <a:p>
            <a:r>
              <a:rPr lang="en-US" dirty="0" smtClean="0"/>
              <a:t>Cite the issue(s) associated with each commit.</a:t>
            </a:r>
          </a:p>
          <a:p>
            <a:r>
              <a:rPr lang="en-US" dirty="0" smtClean="0"/>
              <a:t>Review pull requests for code bases you can’t write to</a:t>
            </a:r>
          </a:p>
          <a:p>
            <a:pPr lvl="1"/>
            <a:r>
              <a:rPr lang="en-US" dirty="0" smtClean="0"/>
              <a:t>Patches -&gt; Apache</a:t>
            </a:r>
          </a:p>
          <a:p>
            <a:r>
              <a:rPr lang="en-US" dirty="0" smtClean="0"/>
              <a:t>Call votes on important decisions </a:t>
            </a:r>
          </a:p>
          <a:p>
            <a:pPr lvl="1"/>
            <a:r>
              <a:rPr lang="en-US" dirty="0" smtClean="0"/>
              <a:t>Team policies with </a:t>
            </a:r>
            <a:r>
              <a:rPr lang="en-US" dirty="0" err="1" smtClean="0"/>
              <a:t>git</a:t>
            </a:r>
            <a:r>
              <a:rPr lang="en-US" dirty="0" smtClean="0"/>
              <a:t> branches, code review, issue organization, agile policies</a:t>
            </a:r>
          </a:p>
          <a:p>
            <a:pPr lvl="1"/>
            <a:r>
              <a:rPr lang="en-US" dirty="0" smtClean="0"/>
              <a:t>Software releases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ranting write access to important branches.</a:t>
            </a:r>
          </a:p>
          <a:p>
            <a:r>
              <a:rPr lang="en-US" dirty="0" smtClean="0"/>
              <a:t>Make and announce your source code releases.</a:t>
            </a:r>
          </a:p>
          <a:p>
            <a:r>
              <a:rPr lang="en-US" dirty="0" smtClean="0"/>
              <a:t>And be prepared for what happens next</a:t>
            </a:r>
          </a:p>
          <a:p>
            <a:pPr lvl="1"/>
            <a:r>
              <a:rPr lang="en-US" dirty="0" smtClean="0"/>
              <a:t>Documentation, build systems, bug handling, code licensing, code attributions, </a:t>
            </a:r>
            <a:r>
              <a:rPr lang="is-IS" dirty="0" smtClean="0"/>
              <a:t>…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2542" y="1690688"/>
            <a:ext cx="4626427" cy="226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71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Git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3200" dirty="0" err="1" smtClean="0"/>
              <a:t>Git</a:t>
            </a:r>
            <a:r>
              <a:rPr lang="en-US" sz="3200" dirty="0" smtClean="0"/>
              <a:t> is a collaborative, distributed version control system. </a:t>
            </a:r>
          </a:p>
          <a:p>
            <a:pPr lvl="1"/>
            <a:r>
              <a:rPr lang="en-US" sz="2800" dirty="0" smtClean="0"/>
              <a:t>Everyone has their own branch of the code in a local repository.</a:t>
            </a:r>
          </a:p>
          <a:p>
            <a:pPr lvl="1"/>
            <a:r>
              <a:rPr lang="en-US" sz="2800" dirty="0" smtClean="0"/>
              <a:t>Each branch has a unique ID</a:t>
            </a:r>
          </a:p>
          <a:p>
            <a:pPr lvl="1"/>
            <a:r>
              <a:rPr lang="en-US" sz="2800" dirty="0" smtClean="0"/>
              <a:t>You can work entirely separately and never give back</a:t>
            </a:r>
            <a:r>
              <a:rPr lang="is-IS" sz="2800" dirty="0" smtClean="0"/>
              <a:t>....</a:t>
            </a:r>
          </a:p>
          <a:p>
            <a:r>
              <a:rPr lang="en-US" sz="3200" dirty="0" smtClean="0"/>
              <a:t>If you want to work collaboratively, you have to combine (merge) branches.</a:t>
            </a:r>
          </a:p>
          <a:p>
            <a:r>
              <a:rPr lang="en-US" sz="3200" dirty="0" smtClean="0"/>
              <a:t>Teams need a strategy for how to merge their branches.</a:t>
            </a:r>
          </a:p>
        </p:txBody>
      </p:sp>
    </p:spTree>
    <p:extLst>
      <p:ext uri="{BB962C8B-B14F-4D97-AF65-F5344CB8AC3E}">
        <p14:creationId xmlns:p14="http://schemas.microsoft.com/office/powerpoint/2010/main" val="1801590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dirty="0"/>
              <a:t>Some Useful </a:t>
            </a:r>
            <a:r>
              <a:rPr lang="en-US" dirty="0" smtClean="0"/>
              <a:t>Conventions and Principles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0" y="3514950"/>
            <a:ext cx="9144000" cy="1655762"/>
          </a:xfr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r>
              <a:rPr lang="en-US" sz="3200" dirty="0" smtClean="0"/>
              <a:t>Foundations for the Apache Way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13117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276" y="0"/>
            <a:ext cx="804788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74495" y="6333892"/>
            <a:ext cx="7818359" cy="4616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See http://</a:t>
            </a:r>
            <a:r>
              <a:rPr lang="en-US" sz="2400" dirty="0" err="1"/>
              <a:t>nvie.com</a:t>
            </a:r>
            <a:r>
              <a:rPr lang="en-US" sz="2400" dirty="0"/>
              <a:t>/posts/a-successful-</a:t>
            </a:r>
            <a:r>
              <a:rPr lang="en-US" sz="2400" dirty="0" err="1"/>
              <a:t>git</a:t>
            </a:r>
            <a:r>
              <a:rPr lang="en-US" sz="2400" dirty="0"/>
              <a:t>-branching-model/</a:t>
            </a:r>
          </a:p>
        </p:txBody>
      </p:sp>
    </p:spTree>
    <p:extLst>
      <p:ext uri="{BB962C8B-B14F-4D97-AF65-F5344CB8AC3E}">
        <p14:creationId xmlns:p14="http://schemas.microsoft.com/office/powerpoint/2010/main" val="401303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2464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1000 Words about Previous Picture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740657"/>
              </p:ext>
            </p:extLst>
          </p:nvPr>
        </p:nvGraphicFramePr>
        <p:xfrm>
          <a:off x="838199" y="1333854"/>
          <a:ext cx="10636405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651"/>
                <a:gridCol w="884475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Branch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Description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Master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All other branches</a:t>
                      </a:r>
                      <a:r>
                        <a:rPr lang="en-US" sz="2400" baseline="0" dirty="0" smtClean="0"/>
                        <a:t> trace back to here.   Final releases are here. Must always build and pass all tests.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Develop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Code</a:t>
                      </a:r>
                      <a:r>
                        <a:rPr lang="en-US" sz="2400" baseline="0" dirty="0" smtClean="0"/>
                        <a:t> for next version of Master. Integration Branch.  Everyone’s code goes back here.  Must always build and pass all tests. 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Feature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Working</a:t>
                      </a:r>
                      <a:r>
                        <a:rPr lang="en-US" sz="2400" baseline="0" dirty="0" smtClean="0"/>
                        <a:t> branches with code not ready for integration.  May have 1 or more developers. Goes away when merged back into Develop.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Release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Code</a:t>
                      </a:r>
                      <a:r>
                        <a:rPr lang="en-US" sz="2400" baseline="0" dirty="0" smtClean="0"/>
                        <a:t> that is preparing to go back to the Master.  Only bug fixes.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Hotfix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Code</a:t>
                      </a:r>
                      <a:r>
                        <a:rPr lang="en-US" sz="2400" baseline="0" dirty="0" smtClean="0"/>
                        <a:t> that fixes a bug discovered in Master that must be fixed immediately.  Merged back to both Master and Develop branches.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497873" y="5843247"/>
            <a:ext cx="7081025" cy="46166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Only the Master and Develop branches live forever!</a:t>
            </a:r>
          </a:p>
        </p:txBody>
      </p:sp>
    </p:spTree>
    <p:extLst>
      <p:ext uri="{BB962C8B-B14F-4D97-AF65-F5344CB8AC3E}">
        <p14:creationId xmlns:p14="http://schemas.microsoft.com/office/powerpoint/2010/main" val="956699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Applying This for Your Assignments (1/2)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r>
              <a:rPr lang="en-US" dirty="0" smtClean="0"/>
              <a:t>Each project milestone should be a Release branch.</a:t>
            </a:r>
          </a:p>
          <a:p>
            <a:pPr lvl="1"/>
            <a:r>
              <a:rPr lang="en-US" dirty="0" smtClean="0"/>
              <a:t>”Project Milestone 1”, “Project Milestone 2”</a:t>
            </a:r>
          </a:p>
          <a:p>
            <a:pPr lvl="1"/>
            <a:r>
              <a:rPr lang="en-US" dirty="0" smtClean="0"/>
              <a:t>This is tied to the CI/CD system that you use.</a:t>
            </a:r>
          </a:p>
          <a:p>
            <a:pPr lvl="1"/>
            <a:r>
              <a:rPr lang="en-US" dirty="0" smtClean="0"/>
              <a:t>This is what you submit for </a:t>
            </a:r>
            <a:r>
              <a:rPr lang="en-US" dirty="0" smtClean="0"/>
              <a:t>grading</a:t>
            </a:r>
            <a:endParaRPr lang="en-US" dirty="0" smtClean="0"/>
          </a:p>
          <a:p>
            <a:r>
              <a:rPr lang="en-US" dirty="0" smtClean="0"/>
              <a:t>Each team has a team-wide Develop branch</a:t>
            </a:r>
          </a:p>
          <a:p>
            <a:pPr lvl="1"/>
            <a:r>
              <a:rPr lang="en-US" dirty="0"/>
              <a:t>This is </a:t>
            </a:r>
            <a:r>
              <a:rPr lang="en-US" dirty="0" smtClean="0"/>
              <a:t>also tied </a:t>
            </a:r>
            <a:r>
              <a:rPr lang="en-US" dirty="0"/>
              <a:t>to the CI/CD system that you </a:t>
            </a:r>
            <a:r>
              <a:rPr lang="en-US" dirty="0" smtClean="0"/>
              <a:t>use</a:t>
            </a:r>
          </a:p>
          <a:p>
            <a:r>
              <a:rPr lang="en-US" dirty="0" smtClean="0"/>
              <a:t>Each team member will have their own branch.</a:t>
            </a:r>
          </a:p>
          <a:p>
            <a:pPr lvl="1"/>
            <a:r>
              <a:rPr lang="en-US" dirty="0" smtClean="0"/>
              <a:t>Make pull requests to merge with the Develop branch.</a:t>
            </a:r>
          </a:p>
          <a:p>
            <a:pPr lvl="1"/>
            <a:r>
              <a:rPr lang="en-US" b="1" dirty="0" smtClean="0"/>
              <a:t>Another team member </a:t>
            </a:r>
            <a:r>
              <a:rPr lang="en-US" b="1" dirty="0" smtClean="0"/>
              <a:t>handles the merge</a:t>
            </a:r>
            <a:endParaRPr lang="en-US" b="1" dirty="0" smtClean="0"/>
          </a:p>
          <a:p>
            <a:pPr lvl="1"/>
            <a:r>
              <a:rPr lang="en-US" b="1" dirty="0" smtClean="0"/>
              <a:t>Communicate any issues using GitHub Issues</a:t>
            </a:r>
            <a:r>
              <a:rPr lang="en-US" b="1" dirty="0" smtClean="0"/>
              <a:t>.</a:t>
            </a:r>
          </a:p>
          <a:p>
            <a:r>
              <a:rPr lang="en-US" dirty="0" smtClean="0"/>
              <a:t>Note </a:t>
            </a:r>
            <a:r>
              <a:rPr lang="en-US" dirty="0" err="1" smtClean="0"/>
              <a:t>Git</a:t>
            </a:r>
            <a:r>
              <a:rPr lang="en-US" dirty="0" smtClean="0"/>
              <a:t> is not well set-up for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pPr lvl="1"/>
            <a:r>
              <a:rPr lang="en-US" dirty="0" smtClean="0"/>
              <a:t>Ideally you need multiple repositories  (each project has its own GitHub organization)</a:t>
            </a:r>
          </a:p>
          <a:p>
            <a:pPr lvl="1"/>
            <a:r>
              <a:rPr lang="en-US" dirty="0" smtClean="0"/>
              <a:t>Since we don’t have this, you need to choose a convention and stick with it</a:t>
            </a:r>
          </a:p>
          <a:p>
            <a:pPr lvl="1"/>
            <a:r>
              <a:rPr lang="en-US" dirty="0" smtClean="0"/>
              <a:t>And document it on your project’s Wiki.</a:t>
            </a:r>
          </a:p>
        </p:txBody>
      </p:sp>
    </p:spTree>
    <p:extLst>
      <p:ext uri="{BB962C8B-B14F-4D97-AF65-F5344CB8AC3E}">
        <p14:creationId xmlns:p14="http://schemas.microsoft.com/office/powerpoint/2010/main" val="17575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Apply This to Your </a:t>
            </a:r>
            <a:r>
              <a:rPr lang="en-US" dirty="0" smtClean="0"/>
              <a:t>Assignments (2/2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 smtClean="0"/>
              <a:t>One team member serves as release manager</a:t>
            </a:r>
          </a:p>
          <a:p>
            <a:pPr lvl="1"/>
            <a:r>
              <a:rPr lang="en-US" dirty="0" smtClean="0"/>
              <a:t>Choose using GitHub </a:t>
            </a:r>
            <a:r>
              <a:rPr lang="en-US" dirty="0" smtClean="0"/>
              <a:t>issues (document the selection process)</a:t>
            </a:r>
            <a:endParaRPr lang="en-US" dirty="0" smtClean="0"/>
          </a:p>
          <a:p>
            <a:pPr lvl="1"/>
            <a:r>
              <a:rPr lang="en-US" dirty="0" smtClean="0"/>
              <a:t>Rotate for each milestone</a:t>
            </a:r>
          </a:p>
          <a:p>
            <a:pPr lvl="1"/>
            <a:r>
              <a:rPr lang="en-US" dirty="0" smtClean="0"/>
              <a:t>Release manager creates the Project Milestone N release branch from Develop</a:t>
            </a:r>
          </a:p>
          <a:p>
            <a:r>
              <a:rPr lang="en-US" dirty="0" smtClean="0"/>
              <a:t>After grading, merge the “Project Milestone N” branch back to Master.</a:t>
            </a:r>
          </a:p>
          <a:p>
            <a:pPr lvl="1"/>
            <a:r>
              <a:rPr lang="en-US" dirty="0" smtClean="0"/>
              <a:t>GitHub Analytics </a:t>
            </a:r>
            <a:r>
              <a:rPr lang="en-US" dirty="0" smtClean="0"/>
              <a:t>only works on the Master branch</a:t>
            </a:r>
            <a:endParaRPr lang="en-US" dirty="0" smtClean="0"/>
          </a:p>
          <a:p>
            <a:r>
              <a:rPr lang="en-US" dirty="0" smtClean="0"/>
              <a:t>Create </a:t>
            </a:r>
            <a:r>
              <a:rPr lang="en-US" dirty="0" smtClean="0"/>
              <a:t>new branch(</a:t>
            </a:r>
            <a:r>
              <a:rPr lang="en-US" dirty="0" err="1" smtClean="0"/>
              <a:t>es</a:t>
            </a:r>
            <a:r>
              <a:rPr lang="en-US" dirty="0" smtClean="0"/>
              <a:t>) for </a:t>
            </a:r>
            <a:r>
              <a:rPr lang="en-US" dirty="0" smtClean="0"/>
              <a:t>Project Milestone </a:t>
            </a:r>
            <a:r>
              <a:rPr lang="en-US" dirty="0" smtClean="0"/>
              <a:t>N+1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2534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A Side Note on the Apache 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 smtClean="0"/>
              <a:t>The above procedure is just one possible convention.</a:t>
            </a:r>
          </a:p>
          <a:p>
            <a:pPr lvl="1"/>
            <a:r>
              <a:rPr lang="en-US" dirty="0" smtClean="0"/>
              <a:t>It works well with continuous integration while allowing feature development.</a:t>
            </a:r>
          </a:p>
          <a:p>
            <a:pPr lvl="1"/>
            <a:r>
              <a:rPr lang="en-US" dirty="0" smtClean="0"/>
              <a:t>But it could be a lot of overhead for a </a:t>
            </a:r>
            <a:r>
              <a:rPr lang="en-US" dirty="0" smtClean="0"/>
              <a:t>small</a:t>
            </a:r>
            <a:r>
              <a:rPr lang="en-US" dirty="0" smtClean="0"/>
              <a:t> team</a:t>
            </a:r>
            <a:r>
              <a:rPr lang="en-US" dirty="0" smtClean="0"/>
              <a:t>.</a:t>
            </a:r>
          </a:p>
          <a:p>
            <a:r>
              <a:rPr lang="en-US" dirty="0" smtClean="0"/>
              <a:t>Apache projects decide their own branch and merge strategy.</a:t>
            </a:r>
          </a:p>
          <a:p>
            <a:pPr lvl="1"/>
            <a:r>
              <a:rPr lang="en-US" dirty="0" smtClean="0"/>
              <a:t>Decisions are made on the developer discussion list.</a:t>
            </a:r>
          </a:p>
          <a:p>
            <a:pPr lvl="1"/>
            <a:r>
              <a:rPr lang="en-US" dirty="0" smtClean="0"/>
              <a:t>Public votes if necessary</a:t>
            </a:r>
          </a:p>
          <a:p>
            <a:pPr lvl="1"/>
            <a:r>
              <a:rPr lang="en-US" dirty="0" smtClean="0"/>
              <a:t>Conclusions are public</a:t>
            </a:r>
          </a:p>
          <a:p>
            <a:r>
              <a:rPr lang="en-US" dirty="0" smtClean="0"/>
              <a:t>What if this convention doesn’t work for the project?</a:t>
            </a:r>
          </a:p>
          <a:p>
            <a:pPr lvl="1"/>
            <a:r>
              <a:rPr lang="en-US" dirty="0" smtClean="0"/>
              <a:t>That gets discussed on the mailing list as well, in public and on the record.</a:t>
            </a:r>
          </a:p>
          <a:p>
            <a:pPr lvl="1"/>
            <a:r>
              <a:rPr lang="en-US" dirty="0" smtClean="0"/>
              <a:t>Public votes are cast if necessary.</a:t>
            </a:r>
          </a:p>
        </p:txBody>
      </p:sp>
    </p:spTree>
    <p:extLst>
      <p:ext uri="{BB962C8B-B14F-4D97-AF65-F5344CB8AC3E}">
        <p14:creationId xmlns:p14="http://schemas.microsoft.com/office/powerpoint/2010/main" val="174771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1271</Words>
  <Application>Microsoft Macintosh PowerPoint</Application>
  <PresentationFormat>Widescreen</PresentationFormat>
  <Paragraphs>150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Calibri</vt:lpstr>
      <vt:lpstr>Calibri Light</vt:lpstr>
      <vt:lpstr>Arial</vt:lpstr>
      <vt:lpstr>Office Theme</vt:lpstr>
      <vt:lpstr>Using Git and GitHub for Your Project Assignments</vt:lpstr>
      <vt:lpstr>Tie Your Shoes Properly</vt:lpstr>
      <vt:lpstr>What is Git?</vt:lpstr>
      <vt:lpstr>Some Useful Conventions and Principles</vt:lpstr>
      <vt:lpstr>PowerPoint Presentation</vt:lpstr>
      <vt:lpstr>1000 Words about Previous Picture</vt:lpstr>
      <vt:lpstr>Applying This for Your Assignments (1/2)</vt:lpstr>
      <vt:lpstr>Apply This to Your Assignments (2/2)</vt:lpstr>
      <vt:lpstr>A Side Note on the Apache Way</vt:lpstr>
      <vt:lpstr>GitHub</vt:lpstr>
      <vt:lpstr>What Is GitHub?</vt:lpstr>
      <vt:lpstr>Using GitHub Issues</vt:lpstr>
      <vt:lpstr>Using GitHub Issues for Assignments</vt:lpstr>
      <vt:lpstr>Pull Requests</vt:lpstr>
      <vt:lpstr>Using Pull Requests for Assignments</vt:lpstr>
      <vt:lpstr>Code  Review</vt:lpstr>
      <vt:lpstr>Code Release Process</vt:lpstr>
      <vt:lpstr>Using GitHub Wikis for Documentation</vt:lpstr>
      <vt:lpstr>Make GitHub Announcement</vt:lpstr>
      <vt:lpstr>Summary</vt:lpstr>
      <vt:lpstr>Some “Apache Way” Lessons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Marlon Pierce</dc:creator>
  <cp:lastModifiedBy>Marlon Pierce</cp:lastModifiedBy>
  <cp:revision>110</cp:revision>
  <dcterms:created xsi:type="dcterms:W3CDTF">2016-01-14T13:37:12Z</dcterms:created>
  <dcterms:modified xsi:type="dcterms:W3CDTF">2018-09-04T19:09:12Z</dcterms:modified>
</cp:coreProperties>
</file>

<file path=docProps/thumbnail.jpeg>
</file>